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Montserra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oughtworks.com/en-ca/radar/techniques/run-cost-as-architecture-fitness-function"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snap.com/monolith-to-multicloud-microservices-snap-service-mesh"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ld.hey.com/dhh/why-we-re-leaving-the-cloud-654b47e0" TargetMode="External"/><Relationship Id="rId3" Type="http://schemas.openxmlformats.org/officeDocument/2006/relationships/hyperlink" Target="https://basecamp.com/cloud-exi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concept first appeared on the thoughtworks technology radar in 2018 as a “trial” state - its since been recommended as a practice to adopt, i’d like to show you a bit about how i think about architecture and </a:t>
            </a:r>
            <a:r>
              <a:rPr lang="en"/>
              <a:t>encourage</a:t>
            </a:r>
            <a:r>
              <a:rPr lang="en"/>
              <a:t> you to evaluate the pain points in your own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https://www.thoughtworks.com/en-ca/radar/techniques/run-cost-as-architecture-fitness-function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dde762d70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dde762d7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Margins are key - SAAS these are typically targeting 85% - generally a number under 65% would be concerning and a key indicator that something needs to change</a:t>
            </a:r>
            <a:endParaRPr/>
          </a:p>
          <a:p>
            <a:pPr indent="0" lvl="0" marL="0" rtl="0" algn="l">
              <a:spcBef>
                <a:spcPts val="0"/>
              </a:spcBef>
              <a:spcAft>
                <a:spcPts val="0"/>
              </a:spcAft>
              <a:buNone/>
            </a:pPr>
            <a:r>
              <a:rPr lang="en"/>
              <a:t>People related products 30%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Proportional to value delivered - Twitter endpoints is a recent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time you should become more </a:t>
            </a:r>
            <a:r>
              <a:rPr lang="en"/>
              <a:t>efficient</a:t>
            </a:r>
            <a:r>
              <a:rPr lang="en"/>
              <a:t> - if your costs scale 1:1 with customer growth this is an indicator that your architecture isn’t scaling appropriately - Over time your cost per incremental account added should continually approach zero.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your product exists in this graph will largely dictate your priorities from a cost and architecture aspect. </a:t>
            </a:r>
            <a:br>
              <a:rPr lang="en"/>
            </a:br>
            <a:endParaRPr/>
          </a:p>
          <a:p>
            <a:pPr indent="0" lvl="0" marL="0" rtl="0" algn="l">
              <a:spcBef>
                <a:spcPts val="0"/>
              </a:spcBef>
              <a:spcAft>
                <a:spcPts val="0"/>
              </a:spcAft>
              <a:buNone/>
            </a:pPr>
            <a:r>
              <a:rPr lang="en"/>
              <a:t>To define stages of growth I like to use the model of a customer adoption curve Diffusion of Innovation Theory </a:t>
            </a:r>
            <a:endParaRPr/>
          </a:p>
          <a:p>
            <a:pPr indent="0" lvl="0" marL="0" rtl="0" algn="l">
              <a:spcBef>
                <a:spcPts val="0"/>
              </a:spcBef>
              <a:spcAft>
                <a:spcPts val="0"/>
              </a:spcAft>
              <a:buNone/>
            </a:pPr>
            <a:r>
              <a:rPr lang="en"/>
              <a:t>https://www.ou.edu/deptcomm/dodjcc/groups/99A2/theories.htm#:~:text=Innovators%20are%20the%20first%202.5,are%20called%20the%20early%20majority.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While this is likely far from accurate, i find it useful in considering how technology needs change alongside the significant shifts in the customers you’re attracting and their expectations from the product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talk early market - This is where you’ll solidify key decisions that influence </a:t>
            </a:r>
            <a:br>
              <a:rPr lang="en"/>
            </a:br>
            <a:br>
              <a:rPr lang="en"/>
            </a:br>
            <a:r>
              <a:rPr lang="en"/>
              <a:t>Language recommendations </a:t>
            </a:r>
            <a:endParaRPr/>
          </a:p>
          <a:p>
            <a:pPr indent="0" lvl="0" marL="0" rtl="0" algn="l">
              <a:spcBef>
                <a:spcPts val="0"/>
              </a:spcBef>
              <a:spcAft>
                <a:spcPts val="0"/>
              </a:spcAft>
              <a:buNone/>
            </a:pPr>
            <a:r>
              <a:rPr lang="en"/>
              <a:t>Structure of the application</a:t>
            </a:r>
            <a:br>
              <a:rPr lang="en"/>
            </a:br>
            <a:r>
              <a:rPr lang="en"/>
              <a:t>Environment served from</a:t>
            </a: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dde762d70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dde762d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transition from what the early market will accept to the mainstream is significant - your early choices may help or hinder the ability to make this jump</a:t>
            </a:r>
            <a:endParaRPr/>
          </a:p>
          <a:p>
            <a:pPr indent="0" lvl="0" marL="0" rtl="0" algn="l">
              <a:lnSpc>
                <a:spcPct val="115000"/>
              </a:lnSpc>
              <a:spcBef>
                <a:spcPts val="1200"/>
              </a:spcBef>
              <a:spcAft>
                <a:spcPts val="0"/>
              </a:spcAft>
              <a:buClr>
                <a:schemeClr val="dk1"/>
              </a:buClr>
              <a:buSzPts val="1100"/>
              <a:buFont typeface="Arial"/>
              <a:buNone/>
            </a:pPr>
            <a:r>
              <a:rPr lang="en"/>
              <a:t>Starting at the beginning - You have an idea, project, potential business - where should you start architecturally - You likely don’t have revenue, so the technology choices you approach should be simplified - The customer profile of early adopters guides that they “get it” generally have a higher tolerance for fluctuations in performance and </a:t>
            </a:r>
            <a:r>
              <a:rPr lang="en"/>
              <a:t>availability</a:t>
            </a:r>
            <a:r>
              <a:rPr lang="en"/>
              <a:t> for that tradeoff in being first. - </a:t>
            </a:r>
            <a:br>
              <a:rPr lang="en"/>
            </a:br>
            <a:br>
              <a:rPr lang="en"/>
            </a:br>
            <a:r>
              <a:rPr lang="en"/>
              <a:t>Language - My </a:t>
            </a:r>
            <a:r>
              <a:rPr lang="en"/>
              <a:t>guidance</a:t>
            </a:r>
            <a:r>
              <a:rPr lang="en"/>
              <a:t> is to pick something you and your community know well, first hires are generally from within your network, so going too far outside the comfort level would be a poor architecture decision as it could significantly increase the cost of hiring and training. </a:t>
            </a:r>
            <a:endParaRPr/>
          </a:p>
          <a:p>
            <a:pPr indent="0" lvl="0" marL="0" rtl="0" algn="l">
              <a:lnSpc>
                <a:spcPct val="115000"/>
              </a:lnSpc>
              <a:spcBef>
                <a:spcPts val="1200"/>
              </a:spcBef>
              <a:spcAft>
                <a:spcPts val="0"/>
              </a:spcAft>
              <a:buClr>
                <a:schemeClr val="dk1"/>
              </a:buClr>
              <a:buSzPts val="1100"/>
              <a:buFont typeface="Arial"/>
              <a:buNone/>
            </a:pPr>
            <a:r>
              <a:rPr lang="en"/>
              <a:t>Structure - I’d suggest most applications need something that resembles a </a:t>
            </a:r>
            <a:r>
              <a:rPr lang="en"/>
              <a:t>monolith</a:t>
            </a:r>
            <a:r>
              <a:rPr lang="en"/>
              <a:t> structure at this point, it may be tempting to start with a microservice approach but this added complexity and context switching has real costs as you try and bring a product to market quickly, defining protos, api’s and interfaces when i could just be a function call is a red flag that you’ve picked the wrong approach. </a:t>
            </a:r>
            <a:endParaRPr/>
          </a:p>
          <a:p>
            <a:pPr indent="0" lvl="0" marL="0" rtl="0" algn="l">
              <a:lnSpc>
                <a:spcPct val="115000"/>
              </a:lnSpc>
              <a:spcBef>
                <a:spcPts val="1200"/>
              </a:spcBef>
              <a:spcAft>
                <a:spcPts val="0"/>
              </a:spcAft>
              <a:buClr>
                <a:schemeClr val="dk1"/>
              </a:buClr>
              <a:buSzPts val="1100"/>
              <a:buFont typeface="Arial"/>
              <a:buNone/>
            </a:pPr>
            <a:r>
              <a:rPr lang="en"/>
              <a:t>What about running environment? - Once this progresses beyond your local dev laptop its going to need to be served from somewhere - Should you start with spinning up a kubernetes cluster? Likely not - costs of that wouldn’t match the value yet - you may be well valued to ship a containerized application tho. Picking this pattern can give flexibility in deployment patterns. </a:t>
            </a:r>
            <a:endParaRPr/>
          </a:p>
          <a:p>
            <a:pPr indent="0" lvl="0" marL="0" rtl="0" algn="l">
              <a:lnSpc>
                <a:spcPct val="115000"/>
              </a:lnSpc>
              <a:spcBef>
                <a:spcPts val="1200"/>
              </a:spcBef>
              <a:spcAft>
                <a:spcPts val="0"/>
              </a:spcAft>
              <a:buClr>
                <a:schemeClr val="dk1"/>
              </a:buClr>
              <a:buSzPts val="1100"/>
              <a:buFont typeface="Arial"/>
              <a:buNone/>
            </a:pPr>
            <a:r>
              <a:rPr lang="en"/>
              <a:t>- 85% of digital ocean’s usage is droplets, why? because spinning up a VM while oldschool is still one of the fastest ways to proof of concept. Often this means click to configure or running install scripts - but i’d really encourage you to start on a solid foundation of declaring your dependencies and building your application as a container. </a:t>
            </a:r>
            <a:endParaRPr/>
          </a:p>
          <a:p>
            <a:pPr indent="0" lvl="0" marL="0" rtl="0" algn="l">
              <a:lnSpc>
                <a:spcPct val="115000"/>
              </a:lnSpc>
              <a:spcBef>
                <a:spcPts val="1200"/>
              </a:spcBef>
              <a:spcAft>
                <a:spcPts val="0"/>
              </a:spcAft>
              <a:buClr>
                <a:schemeClr val="dk1"/>
              </a:buClr>
              <a:buSzPts val="1100"/>
              <a:buFont typeface="Arial"/>
              <a:buNone/>
            </a:pPr>
            <a:r>
              <a:rPr lang="en"/>
              <a:t>Consider scaling - “turn the crank a few times” - ie if you double, then double again - what problems will you start to encounter - Forecast your cost and environment - Single point deployments can expand in resources as traffic grows, but if your intention is exponential growth, then picking a deployed on a single VM model likely doesn’t fit.</a:t>
            </a:r>
            <a:endParaRPr/>
          </a:p>
          <a:p>
            <a:pPr indent="0" lvl="0" marL="0" rtl="0" algn="l">
              <a:lnSpc>
                <a:spcPct val="115000"/>
              </a:lnSpc>
              <a:spcBef>
                <a:spcPts val="1200"/>
              </a:spcBef>
              <a:spcAft>
                <a:spcPts val="0"/>
              </a:spcAft>
              <a:buClr>
                <a:schemeClr val="dk1"/>
              </a:buClr>
              <a:buSzPts val="1100"/>
              <a:buFont typeface="Arial"/>
              <a:buNone/>
            </a:pPr>
            <a:r>
              <a:rPr lang="en"/>
              <a:t>At this point your data structure is likely pretty simple, even hosted on a local database for your single deployed application, this is fine but as growth occurs that database will likely be one of your first bottlenecks and potentially significant costs in running the application, so consider how you’re utilizing this data vs the consumption. Are you requiring a relational database for </a:t>
            </a:r>
            <a:r>
              <a:rPr lang="en"/>
              <a:t>complex</a:t>
            </a:r>
            <a:r>
              <a:rPr lang="en"/>
              <a:t> queries, or are you better served with a more simple datastore? Do you want to manage that DB instance or utilize a cloud based offering? </a:t>
            </a:r>
            <a:br>
              <a:rPr lang="en"/>
            </a:br>
            <a:br>
              <a:rPr lang="en"/>
            </a:br>
            <a:r>
              <a:rPr lang="en"/>
              <a:t>I did lunch one day with the CTO of a Saskatoon based startup - he mentioned they were having a hard time choosing a database solution, and a couple of his Devs had worked for my company before and were really pushing Cloud Spanner - “it worked really well” - But they couldn’t tell him how or what that meant - most of their interactions were through a storage library that we’d implemented internally - “It costs like $0.90/hr for each spanner node, with a 3 node minimum to have an SLA - Is it worth it?” - $2000/month for a database that you haven’t identified a problem that its solving, or a value </a:t>
            </a:r>
            <a:r>
              <a:rPr lang="en"/>
              <a:t>proposition</a:t>
            </a:r>
            <a:r>
              <a:rPr lang="en"/>
              <a:t> highlights that this isn’t the right technology or time, the devs have the experience with the tools, but not </a:t>
            </a:r>
            <a:r>
              <a:rPr lang="en"/>
              <a:t>necessarily</a:t>
            </a:r>
            <a:r>
              <a:rPr lang="en"/>
              <a:t> with when to use that hammer. </a:t>
            </a:r>
            <a:endParaRPr/>
          </a:p>
          <a:p>
            <a:pPr indent="0" lvl="0" marL="0" rtl="0" algn="l">
              <a:lnSpc>
                <a:spcPct val="115000"/>
              </a:lnSpc>
              <a:spcBef>
                <a:spcPts val="1200"/>
              </a:spcBef>
              <a:spcAft>
                <a:spcPts val="0"/>
              </a:spcAft>
              <a:buClr>
                <a:schemeClr val="dk1"/>
              </a:buClr>
              <a:buSzPts val="1100"/>
              <a:buFont typeface="Arial"/>
              <a:buNone/>
            </a:pPr>
            <a:r>
              <a:rPr lang="en"/>
              <a:t>Hot take - Many of the early stage challenges of growing a technology company and application can be avoided by choosing an app platform instead. what does this give you? - No ops cost for patching, scale to zero, pay per request storage, no considerations for networking, scaling from one to hundreds of active instances. Versioning and traffic controls. Usually a tie in to things like logging, monitoring, alerting - without deploying your own operations stack. Heroku, appengine, Digital ocean, most offer an app platform that can help smooth this jump from early market to growth - they just come at a cost, and for the vast majority of customers, they won’t significantly outgrow this model.  </a:t>
            </a:r>
            <a:endParaRPr/>
          </a:p>
          <a:p>
            <a:pPr indent="0" lvl="0" marL="0" rtl="0" algn="l">
              <a:lnSpc>
                <a:spcPct val="115000"/>
              </a:lnSpc>
              <a:spcBef>
                <a:spcPts val="1200"/>
              </a:spcBef>
              <a:spcAft>
                <a:spcPts val="0"/>
              </a:spcAft>
              <a:buClr>
                <a:schemeClr val="dk1"/>
              </a:buClr>
              <a:buSzPts val="1100"/>
              <a:buFont typeface="Arial"/>
              <a:buNone/>
            </a:pPr>
            <a:r>
              <a:rPr lang="en"/>
              <a:t>One technique to stretch your compute usage is to deploy your code multiple times with different scaling parameters - by routing traffic to different modules or instances with independent scaling parameters you can significantly reduce the cost </a:t>
            </a:r>
            <a:r>
              <a:rPr lang="en"/>
              <a:t>background</a:t>
            </a:r>
            <a:r>
              <a:rPr lang="en"/>
              <a:t> processing, or offload workloads with specific compute requirements (like extra memory) without increasing the size of every instance that you’re running</a:t>
            </a:r>
            <a:endParaRPr/>
          </a:p>
          <a:p>
            <a:pPr indent="0" lvl="0" marL="0" rtl="0" algn="l">
              <a:lnSpc>
                <a:spcPct val="115000"/>
              </a:lnSpc>
              <a:spcBef>
                <a:spcPts val="1200"/>
              </a:spcBef>
              <a:spcAft>
                <a:spcPts val="0"/>
              </a:spcAft>
              <a:buClr>
                <a:schemeClr val="dk1"/>
              </a:buClr>
              <a:buSzPts val="1100"/>
              <a:buFont typeface="Arial"/>
              <a:buNone/>
            </a:pPr>
            <a:r>
              <a:rPr lang="en"/>
              <a:t>As a company grows into the later stages of customers you’ll find on an app platform or other choice that margins have a maximum - somewhere about 65% typically - And incrementally adding customers adds the same cost - ie the next 10,000 customers cost you the same to service as the first 10k - This is undesirable, you should be taking advantages of economies of scale - there are plenty of ways to do this - Commits, discounts, spot instances, move to static resources, picking appropriate billing </a:t>
            </a:r>
            <a:r>
              <a:rPr lang="en"/>
              <a:t>models. </a:t>
            </a:r>
            <a:endParaRPr/>
          </a:p>
          <a:p>
            <a:pPr indent="0" lvl="0" marL="0" rtl="0" algn="l">
              <a:lnSpc>
                <a:spcPct val="115000"/>
              </a:lnSpc>
              <a:spcBef>
                <a:spcPts val="1200"/>
              </a:spcBef>
              <a:spcAft>
                <a:spcPts val="0"/>
              </a:spcAft>
              <a:buClr>
                <a:schemeClr val="dk1"/>
              </a:buClr>
              <a:buSzPts val="1100"/>
              <a:buFont typeface="Arial"/>
              <a:buNone/>
            </a:pPr>
            <a:r>
              <a:rPr lang="en"/>
              <a:t>As D’Arcy spoke to in his keynote - This is where the multi horizon thinking needs to take place - Keep the lights on, Find interim solutions, Iterate towards that new future vision.</a:t>
            </a:r>
            <a:endParaRPr/>
          </a:p>
          <a:p>
            <a:pPr indent="0" lvl="0" marL="0" rtl="0" algn="l">
              <a:lnSpc>
                <a:spcPct val="115000"/>
              </a:lnSpc>
              <a:spcBef>
                <a:spcPts val="1200"/>
              </a:spcBef>
              <a:spcAft>
                <a:spcPts val="0"/>
              </a:spcAft>
              <a:buClr>
                <a:schemeClr val="dk1"/>
              </a:buClr>
              <a:buSzPts val="1100"/>
              <a:buFont typeface="Arial"/>
              <a:buNone/>
            </a:pPr>
            <a:r>
              <a:rPr lang="en"/>
              <a:t>This is generally where your architecture opens up to some of the Open source stack - You may pick an Argo for CD, FluentD for logging, Jaeger for tracing, Prometheus for monitoring, k8s for hosting, istio for service mesh - These can be very efficient at scale, but there is a learning curve, and a significant operations cost to implement them - doing so too early in your products lifecycle can significantly threaten the ability to be successful. </a:t>
            </a:r>
            <a:endParaRPr/>
          </a:p>
          <a:p>
            <a:pPr indent="0" lvl="0" marL="0" rtl="0" algn="l">
              <a:lnSpc>
                <a:spcPct val="115000"/>
              </a:lnSpc>
              <a:spcBef>
                <a:spcPts val="1200"/>
              </a:spcBef>
              <a:spcAft>
                <a:spcPts val="0"/>
              </a:spcAft>
              <a:buClr>
                <a:schemeClr val="dk1"/>
              </a:buClr>
              <a:buSzPts val="1100"/>
              <a:buFont typeface="Arial"/>
              <a:buNone/>
            </a:pPr>
            <a:r>
              <a:rPr lang="en"/>
              <a:t>Also we have to keep in mind that customers needs and expectations change significantly as we shift right in this graph, beyond functionality they will start to expect performance, availability, security, support to be foundations of your offering, these pressures over time will force you to consider each single point of failure, address development and deployment practices, and consider offerings like premium support. </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dde762d7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dde762d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some real world examples of transitions from small scale platform - </a:t>
            </a:r>
            <a:br>
              <a:rPr lang="en"/>
            </a:br>
            <a:br>
              <a:rPr lang="en"/>
            </a:br>
            <a:r>
              <a:rPr lang="en"/>
              <a:t>How many people know Snapchat was founded and built on Googles Appengine app platform? Or used its nosql datastore? </a:t>
            </a:r>
            <a:endParaRPr/>
          </a:p>
          <a:p>
            <a:pPr indent="0" lvl="0" marL="0" rtl="0" algn="l">
              <a:spcBef>
                <a:spcPts val="0"/>
              </a:spcBef>
              <a:spcAft>
                <a:spcPts val="0"/>
              </a:spcAft>
              <a:buNone/>
            </a:pPr>
            <a:br>
              <a:rPr lang="en"/>
            </a:br>
            <a:r>
              <a:rPr lang="en"/>
              <a:t>How many daily active users did snapchat have before significantly changing its appengine usage? 218 million </a:t>
            </a:r>
            <a:br>
              <a:rPr lang="en"/>
            </a:br>
            <a:endParaRPr/>
          </a:p>
          <a:p>
            <a:pPr indent="0" lvl="0" marL="0" rtl="0" algn="l">
              <a:spcBef>
                <a:spcPts val="0"/>
              </a:spcBef>
              <a:spcAft>
                <a:spcPts val="0"/>
              </a:spcAft>
              <a:buNone/>
            </a:pPr>
            <a:r>
              <a:rPr lang="en"/>
              <a:t>When snap went public it was revealed they had a contract with a </a:t>
            </a:r>
            <a:r>
              <a:rPr lang="en"/>
              <a:t>committed</a:t>
            </a:r>
            <a:r>
              <a:rPr lang="en"/>
              <a:t> spend of</a:t>
            </a:r>
            <a:br>
              <a:rPr lang="en"/>
            </a:br>
            <a:r>
              <a:rPr lang="en"/>
              <a:t>2 billion dollar for google cloud services</a:t>
            </a:r>
            <a:br>
              <a:rPr lang="en"/>
            </a:br>
            <a:r>
              <a:rPr lang="en"/>
              <a:t>https://www.vox.com/2017/3/1/14661126/snap-snapchat-ipo-spending-2-billion-google-cloud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dde762d70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dde762d7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Embraced envoy</a:t>
            </a:r>
            <a:endParaRPr/>
          </a:p>
          <a:p>
            <a:pPr indent="0" lvl="0" marL="0" rtl="0" algn="l">
              <a:spcBef>
                <a:spcPts val="0"/>
              </a:spcBef>
              <a:spcAft>
                <a:spcPts val="0"/>
              </a:spcAft>
              <a:buClr>
                <a:schemeClr val="dk1"/>
              </a:buClr>
              <a:buSzPts val="1100"/>
              <a:buFont typeface="Arial"/>
              <a:buNone/>
            </a:pPr>
            <a:r>
              <a:rPr lang="en"/>
              <a:t>Decomposed existing services </a:t>
            </a:r>
            <a:br>
              <a:rPr lang="en"/>
            </a:br>
            <a:r>
              <a:rPr lang="en" u="sng">
                <a:solidFill>
                  <a:schemeClr val="hlink"/>
                </a:solidFill>
                <a:hlinkClick r:id="rId2"/>
              </a:rPr>
              <a:t>https://eng.snap.com/monolith-to-multicloud-microservices-snap-service-mesh</a:t>
            </a:r>
            <a:br>
              <a:rPr lang="en"/>
            </a:br>
            <a:br>
              <a:rPr lang="en"/>
            </a:br>
            <a:r>
              <a:rPr lang="en" sz="1200">
                <a:solidFill>
                  <a:schemeClr val="dk1"/>
                </a:solidFill>
                <a:highlight>
                  <a:srgbClr val="FFFFFF"/>
                </a:highlight>
              </a:rPr>
              <a:t>Snap’s Service Mesh is live in 7 regions across AWS and Google Cloud. We have 300+ production services live on the Mesh, handling 10 million qps of service-to-service requests.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dde762d70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dde762d7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Vendasta technologies - </a:t>
            </a:r>
            <a:r>
              <a:rPr lang="en"/>
              <a:t>Likely one of the largest tech employers in Saskatchewan - recent fundraise puts them into unicorn status, and run north of 100m/year in revenue</a:t>
            </a:r>
            <a:endParaRPr/>
          </a:p>
          <a:p>
            <a:pPr indent="0" lvl="0" marL="0" rtl="0" algn="l">
              <a:spcBef>
                <a:spcPts val="0"/>
              </a:spcBef>
              <a:spcAft>
                <a:spcPts val="0"/>
              </a:spcAft>
              <a:buNone/>
            </a:pPr>
            <a:br>
              <a:rPr lang="en"/>
            </a:br>
            <a:r>
              <a:rPr lang="en"/>
              <a:t>Started in consulting, richie brothers auction site, my sask daily deals, Direct west business center. </a:t>
            </a:r>
            <a:br>
              <a:rPr lang="en"/>
            </a:br>
            <a:br>
              <a:rPr lang="en"/>
            </a:br>
            <a:r>
              <a:rPr lang="en"/>
              <a:t>Anyone who sells to local businesses is our target customer, Market, Sell, Bill and fulfill, all under your own brand. Also have a collection of products in the Marketing and technology stack + a marketplace.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cost indicators that architecture was no longer appropriate and needed to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Founders picked an app platform to avoid maintaining a server closet - and focus on product development. Ran almost 5 years without dedicating a team to cloud operations or maintaining cloud infrastructure.  Python 2.7, Django, Datastore (managed no sql, eventually consistent)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Counting is hard</a:t>
            </a:r>
            <a:endParaRPr/>
          </a:p>
          <a:p>
            <a:pPr indent="-317500" lvl="0" marL="457200" rtl="0" algn="l">
              <a:spcBef>
                <a:spcPts val="0"/>
              </a:spcBef>
              <a:spcAft>
                <a:spcPts val="0"/>
              </a:spcAft>
              <a:buSzPts val="1400"/>
              <a:buChar char="-"/>
            </a:pPr>
            <a:r>
              <a:rPr lang="en"/>
              <a:t>Twitter firehose</a:t>
            </a:r>
            <a:endParaRPr/>
          </a:p>
          <a:p>
            <a:pPr indent="-317500" lvl="0" marL="457200" rtl="0" algn="l">
              <a:spcBef>
                <a:spcPts val="0"/>
              </a:spcBef>
              <a:spcAft>
                <a:spcPts val="0"/>
              </a:spcAft>
              <a:buSzPts val="1400"/>
              <a:buChar char="-"/>
            </a:pPr>
            <a:r>
              <a:rPr lang="en"/>
              <a:t>Application performance </a:t>
            </a:r>
            <a:endParaRPr/>
          </a:p>
          <a:p>
            <a:pPr indent="-317500" lvl="0" marL="457200" rtl="0" algn="l">
              <a:spcBef>
                <a:spcPts val="0"/>
              </a:spcBef>
              <a:spcAft>
                <a:spcPts val="0"/>
              </a:spcAft>
              <a:buSzPts val="1400"/>
              <a:buChar char="-"/>
            </a:pPr>
            <a:r>
              <a:rPr lang="en"/>
              <a:t>Storage story</a:t>
            </a:r>
            <a:endParaRPr/>
          </a:p>
          <a:p>
            <a:pPr indent="0" lvl="0" marL="0" rtl="0" algn="l">
              <a:spcBef>
                <a:spcPts val="0"/>
              </a:spcBef>
              <a:spcAft>
                <a:spcPts val="0"/>
              </a:spcAft>
              <a:buNone/>
            </a:pPr>
            <a:br>
              <a:rPr lang="en"/>
            </a:br>
            <a:r>
              <a:rPr lang="en"/>
              <a:t>10 years later: </a:t>
            </a:r>
            <a:br>
              <a:rPr lang="en"/>
            </a:br>
            <a:r>
              <a:rPr lang="en">
                <a:solidFill>
                  <a:schemeClr val="dk1"/>
                </a:solidFill>
                <a:latin typeface="Roboto"/>
                <a:ea typeface="Roboto"/>
                <a:cs typeface="Roboto"/>
                <a:sym typeface="Roboto"/>
              </a:rPr>
              <a:t>Language</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Structure of the application - microservices, about 200 of them - Started with IAM, storage library, and accounts, but has moved out from there - </a:t>
            </a:r>
            <a:br>
              <a:rPr lang="en">
                <a:solidFill>
                  <a:schemeClr val="dk1"/>
                </a:solidFill>
                <a:latin typeface="Roboto"/>
                <a:ea typeface="Roboto"/>
                <a:cs typeface="Roboto"/>
                <a:sym typeface="Roboto"/>
              </a:rPr>
            </a:br>
            <a:r>
              <a:rPr lang="en">
                <a:solidFill>
                  <a:schemeClr val="dk1"/>
                </a:solidFill>
              </a:rPr>
              <a:t>Preventing a microservice mess - Templating is key, we use a cobra CLI that has commands like “app provision” and protobuff stubbing, this keeps projects consistent</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1"/>
                </a:solidFill>
                <a:latin typeface="Roboto"/>
                <a:ea typeface="Roboto"/>
                <a:cs typeface="Roboto"/>
                <a:sym typeface="Roboto"/>
              </a:rPr>
              <a:t>Environment that its served from - Primarily k8s - always managed clusters - Usually figure its about 1/8th the cost of running on appengine </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latin typeface="Roboto"/>
                <a:ea typeface="Roboto"/>
                <a:cs typeface="Roboto"/>
                <a:sym typeface="Roboto"/>
              </a:rPr>
              <a:t>Legacy code still runs here, migrations based on value and what needs to be changed. </a:t>
            </a:r>
            <a:endParaRPr>
              <a:solidFill>
                <a:schemeClr val="dk1"/>
              </a:solidFill>
              <a:latin typeface="Roboto"/>
              <a:ea typeface="Roboto"/>
              <a:cs typeface="Roboto"/>
              <a:sym typeface="Roboto"/>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latin typeface="Roboto"/>
                <a:ea typeface="Roboto"/>
                <a:cs typeface="Roboto"/>
                <a:sym typeface="Roboto"/>
              </a:rPr>
              <a:t>Guidance such as “no net new code in python, if its a feature it gets moved” </a:t>
            </a:r>
            <a:endParaRPr>
              <a:solidFill>
                <a:schemeClr val="dk1"/>
              </a:solidFill>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a:solidFill>
                  <a:schemeClr val="dk1"/>
                </a:solidFill>
                <a:latin typeface="Roboto"/>
                <a:ea typeface="Roboto"/>
                <a:cs typeface="Roboto"/>
                <a:sym typeface="Roboto"/>
              </a:rPr>
              <a:t>Functionally how do we do this? </a:t>
            </a:r>
            <a:endParaRPr>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9ee81625d310462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ee81625d31046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Appengine has always had a real time usage dashboard - In the early days they supported daily quotas on the application - essential this was a kill switch for all traffic should something go off the rails - </a:t>
            </a:r>
            <a:r>
              <a:rPr lang="en"/>
              <a:t>Unfortunately</a:t>
            </a:r>
            <a:r>
              <a:rPr lang="en"/>
              <a:t> in production this meant someone had to catch a rapid increase, and then make the decision of downtime or fixing.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dde762d70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dde762d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Spreadsheets still rule the business landscape, its the one constant in onboarding </a:t>
            </a:r>
            <a:r>
              <a:rPr lang="en"/>
              <a:t>acquisitions</a:t>
            </a:r>
            <a:r>
              <a:rPr lang="en"/>
              <a:t> as well,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9ee81625d310462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9ee81625d31046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provides some forecasting tools, but they are still pretty basic. Breakdown by project, Product, SKU and usage - These reports typically live at the org/billing admin level, but we do open these up for all developers. - You’ll see things like a 5% forecasted increase, this tends to cause panic among those who haven’t seen the reports before, but i look at this and immediately see “October is longer” - that means our fixed costs like Looker (green bar) and enterprise support contract (purple) will stay the same total, but we’ll have higher costs on the Compute engine (top blue bar) and the appengine (red bar) </a:t>
            </a:r>
            <a:endParaRPr/>
          </a:p>
          <a:p>
            <a:pPr indent="0" lvl="0" marL="0" rtl="0" algn="l">
              <a:spcBef>
                <a:spcPts val="0"/>
              </a:spcBef>
              <a:spcAft>
                <a:spcPts val="0"/>
              </a:spcAft>
              <a:buNone/>
            </a:pPr>
            <a:br>
              <a:rPr lang="en"/>
            </a:br>
            <a:r>
              <a:rPr lang="en"/>
              <a:t>Sanity check alerting - ie set a budget of what you expect to spend for the month - and send alerts at 50% - when that e-mail arrives tells you the pace of spend.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dde762d70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dde762d7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Custom dashboards for information radiators around the office and specific views for teams.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9ee81625d31046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9ee81625d31046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won’t be a test on any of these points - but there may be on the next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9ee81625d310462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9ee81625d31046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Sanity check alerting - ie set a budget of what you expect to spend for the month - and send alerts at 50% - when that e-mail arrives tells you the pace of spend.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9ee81625d310462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9ee81625d31046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end you don’t want to be getting these e-mails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dde762d70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dde762d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Weekly review of metrics in a newsletter format </a:t>
            </a:r>
            <a:endParaRPr/>
          </a:p>
          <a:p>
            <a:pPr indent="0" lvl="0" marL="0" rtl="0" algn="l">
              <a:spcBef>
                <a:spcPts val="0"/>
              </a:spcBef>
              <a:spcAft>
                <a:spcPts val="0"/>
              </a:spcAft>
              <a:buNone/>
            </a:pPr>
            <a:r>
              <a:rPr lang="en"/>
              <a:t>Monthly updates on margins and performance as part of tech demos by the CTO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dde762d7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dde762d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37 signals</a:t>
            </a:r>
            <a:endParaRPr/>
          </a:p>
          <a:p>
            <a:pPr indent="-317500" lvl="0" marL="457200" rtl="0" algn="l">
              <a:spcBef>
                <a:spcPts val="0"/>
              </a:spcBef>
              <a:spcAft>
                <a:spcPts val="0"/>
              </a:spcAft>
              <a:buSzPts val="1400"/>
              <a:buChar char="-"/>
            </a:pPr>
            <a:r>
              <a:rPr lang="en"/>
              <a:t>Makers of basecamp (project management software) </a:t>
            </a:r>
            <a:endParaRPr/>
          </a:p>
          <a:p>
            <a:pPr indent="-317500" lvl="1" marL="914400" rtl="0" algn="l">
              <a:spcBef>
                <a:spcPts val="0"/>
              </a:spcBef>
              <a:spcAft>
                <a:spcPts val="0"/>
              </a:spcAft>
              <a:buSzPts val="1400"/>
              <a:buChar char="-"/>
            </a:pPr>
            <a:r>
              <a:rPr lang="en"/>
              <a:t>Run the business in a really unique way - Profitable, predictable, no IPO asperations or investors to answer to. </a:t>
            </a:r>
            <a:endParaRPr/>
          </a:p>
          <a:p>
            <a:pPr indent="-317500" lvl="1" marL="914400" rtl="0" algn="l">
              <a:spcBef>
                <a:spcPts val="0"/>
              </a:spcBef>
              <a:spcAft>
                <a:spcPts val="0"/>
              </a:spcAft>
              <a:buSzPts val="1400"/>
              <a:buChar char="-"/>
            </a:pPr>
            <a:r>
              <a:rPr lang="en"/>
              <a:t>Playing the long business value card</a:t>
            </a:r>
            <a:endParaRPr/>
          </a:p>
          <a:p>
            <a:pPr indent="-317500" lvl="1" marL="914400" rtl="0" algn="l">
              <a:spcBef>
                <a:spcPts val="0"/>
              </a:spcBef>
              <a:spcAft>
                <a:spcPts val="0"/>
              </a:spcAft>
              <a:buSzPts val="1400"/>
              <a:buChar char="-"/>
            </a:pPr>
            <a:r>
              <a:rPr lang="en"/>
              <a:t>They claim the cloud is Bad deal for medium sized businesses with predictable growth</a:t>
            </a:r>
            <a:endParaRPr/>
          </a:p>
          <a:p>
            <a:pPr indent="-317500" lvl="2" marL="1371600" rtl="0" algn="l">
              <a:spcBef>
                <a:spcPts val="0"/>
              </a:spcBef>
              <a:spcAft>
                <a:spcPts val="0"/>
              </a:spcAft>
              <a:buSzPts val="1400"/>
              <a:buChar char="-"/>
            </a:pPr>
            <a:r>
              <a:rPr lang="en"/>
              <a:t>For context on medium size - they had a 215 million ARR in 2020 </a:t>
            </a:r>
            <a:endParaRPr/>
          </a:p>
          <a:p>
            <a:pPr indent="-317500" lvl="1" marL="914400" rtl="0" algn="l">
              <a:spcBef>
                <a:spcPts val="0"/>
              </a:spcBef>
              <a:spcAft>
                <a:spcPts val="0"/>
              </a:spcAft>
              <a:buSzPts val="1400"/>
              <a:buChar char="-"/>
            </a:pPr>
            <a:r>
              <a:rPr lang="en"/>
              <a:t>Great deal for startups that are low traffic and simple</a:t>
            </a:r>
            <a:endParaRPr/>
          </a:p>
          <a:p>
            <a:pPr indent="-317500" lvl="1" marL="914400" rtl="0" algn="l">
              <a:spcBef>
                <a:spcPts val="0"/>
              </a:spcBef>
              <a:spcAft>
                <a:spcPts val="0"/>
              </a:spcAft>
              <a:buSzPts val="1400"/>
              <a:buChar char="-"/>
            </a:pPr>
            <a:r>
              <a:rPr lang="en"/>
              <a:t>Good deal for wildly fluctuating workloads. You’re paying a significant premium for having nearly unlimited compute at hand.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Exiting the public cloud, they figure its cheaper to run their own hardware in colocated datacenters themselves - Keep in mind this isn’t saying build a datacenter from scratch, leave that to the digital reality or equinix - but haveing the capacity to invest in hardware, experience, space up front - have predictable growth to </a:t>
            </a:r>
            <a:r>
              <a:rPr lang="en"/>
              <a:t>accommodate</a:t>
            </a:r>
            <a:r>
              <a:rPr lang="en"/>
              <a:t> what are long purchase cycles (networking gear specifically is over 18 months to delivery) </a:t>
            </a:r>
            <a:endParaRPr/>
          </a:p>
          <a:p>
            <a:pPr indent="-317500" lvl="0" marL="457200" rtl="0" algn="l">
              <a:spcBef>
                <a:spcPts val="0"/>
              </a:spcBef>
              <a:spcAft>
                <a:spcPts val="0"/>
              </a:spcAft>
              <a:buSzPts val="1400"/>
              <a:buChar char="-"/>
            </a:pPr>
            <a:r>
              <a:rPr lang="en"/>
              <a:t>They also called out that most cloud providers have extended the lifespan of hardware over the last couple years - from 4-5 years for servers and 5-6 years for networking gear, this is contributing to their 30% margins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1D2D35"/>
                </a:solidFill>
                <a:highlight>
                  <a:srgbClr val="FFFFFF"/>
                </a:highlight>
              </a:rPr>
              <a:t>We spent $3.2m on cloud in 2022. The cost of rack space and new hardware is a total of </a:t>
            </a:r>
            <a:r>
              <a:rPr b="1" lang="en" sz="1200">
                <a:solidFill>
                  <a:srgbClr val="1D2D35"/>
                </a:solidFill>
                <a:highlight>
                  <a:srgbClr val="FFFFFF"/>
                </a:highlight>
              </a:rPr>
              <a:t>$840,000 per year.</a:t>
            </a:r>
            <a:endParaRPr b="1" sz="1200">
              <a:solidFill>
                <a:srgbClr val="1D2D35"/>
              </a:solidFill>
              <a:highlight>
                <a:srgbClr val="FFFFFF"/>
              </a:highlight>
            </a:endParaRPr>
          </a:p>
          <a:p>
            <a:pPr indent="0" lvl="0" marL="0" rtl="0" algn="l">
              <a:spcBef>
                <a:spcPts val="0"/>
              </a:spcBef>
              <a:spcAft>
                <a:spcPts val="0"/>
              </a:spcAft>
              <a:buClr>
                <a:schemeClr val="dk1"/>
              </a:buClr>
              <a:buSzPts val="1100"/>
              <a:buFont typeface="Arial"/>
              <a:buNone/>
            </a:pPr>
            <a:r>
              <a:rPr b="1" lang="en" sz="1200">
                <a:solidFill>
                  <a:srgbClr val="1D2D35"/>
                </a:solidFill>
                <a:highlight>
                  <a:srgbClr val="FFFFFF"/>
                </a:highlight>
              </a:rPr>
              <a:t>Leaving the cloud will save us $7 million over five years.</a:t>
            </a:r>
            <a:endParaRPr b="1" sz="1200">
              <a:solidFill>
                <a:srgbClr val="1D2D35"/>
              </a:solidFill>
              <a:highlight>
                <a:srgbClr val="FFFFFF"/>
              </a:highlight>
            </a:endParaRPr>
          </a:p>
          <a:p>
            <a:pPr indent="0" lvl="0" marL="0" rtl="0" algn="l">
              <a:spcBef>
                <a:spcPts val="0"/>
              </a:spcBef>
              <a:spcAft>
                <a:spcPts val="0"/>
              </a:spcAft>
              <a:buNone/>
            </a:pPr>
            <a:r>
              <a:t/>
            </a:r>
            <a:endParaRPr b="1" sz="1650">
              <a:solidFill>
                <a:srgbClr val="1D2D35"/>
              </a:solidFill>
              <a:highlight>
                <a:srgbClr val="FFFFFF"/>
              </a:highlight>
            </a:endParaRPr>
          </a:p>
          <a:p>
            <a:pPr indent="0" lvl="0" marL="0" rtl="0" algn="l">
              <a:spcBef>
                <a:spcPts val="0"/>
              </a:spcBef>
              <a:spcAft>
                <a:spcPts val="0"/>
              </a:spcAft>
              <a:buNone/>
            </a:pPr>
            <a:r>
              <a:rPr b="1" lang="en" sz="1650">
                <a:solidFill>
                  <a:srgbClr val="1D2D35"/>
                </a:solidFill>
                <a:highlight>
                  <a:srgbClr val="FFFFFF"/>
                </a:highlight>
              </a:rPr>
              <a:t>Back of napkin math - if their growth continued at previous rates the ARR is likely in the 235 million range - Spending $3.2 million on cloud would indicate this is an incredibly </a:t>
            </a:r>
            <a:r>
              <a:rPr b="1" lang="en" sz="1650">
                <a:solidFill>
                  <a:srgbClr val="1D2D35"/>
                </a:solidFill>
                <a:highlight>
                  <a:srgbClr val="FFFFFF"/>
                </a:highlight>
              </a:rPr>
              <a:t>efficient operation, and squeezing that even further.</a:t>
            </a:r>
            <a:endParaRPr b="1" sz="1650">
              <a:solidFill>
                <a:srgbClr val="1D2D35"/>
              </a:solidFill>
              <a:highlight>
                <a:srgbClr val="FFFFFF"/>
              </a:highlight>
            </a:endParaRPr>
          </a:p>
          <a:p>
            <a:pPr indent="0" lvl="0" marL="0" rtl="0" algn="l">
              <a:spcBef>
                <a:spcPts val="0"/>
              </a:spcBef>
              <a:spcAft>
                <a:spcPts val="0"/>
              </a:spcAft>
              <a:buNone/>
            </a:pPr>
            <a:br>
              <a:rPr lang="en"/>
            </a:br>
            <a:r>
              <a:rPr lang="en" u="sng">
                <a:solidFill>
                  <a:schemeClr val="hlink"/>
                </a:solidFill>
                <a:hlinkClick r:id="rId2"/>
              </a:rPr>
              <a:t>https://world.hey.com/dhh/why-we-re-leaving-the-cloud-654b47e0</a:t>
            </a:r>
            <a:endParaRPr/>
          </a:p>
          <a:p>
            <a:pPr indent="0" lvl="0" marL="0" rtl="0" algn="l">
              <a:spcBef>
                <a:spcPts val="0"/>
              </a:spcBef>
              <a:spcAft>
                <a:spcPts val="0"/>
              </a:spcAft>
              <a:buNone/>
            </a:pPr>
            <a:r>
              <a:rPr lang="en" u="sng">
                <a:solidFill>
                  <a:schemeClr val="hlink"/>
                </a:solidFill>
                <a:hlinkClick r:id="rId3"/>
              </a:rPr>
              <a:t>https://basecamp.com/cloud-exit</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dde762d70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dde762d7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Indicators of incorrect architecture tend to be cost variances from budget </a:t>
            </a:r>
            <a:endParaRPr/>
          </a:p>
          <a:p>
            <a:pPr indent="-317500" lvl="1" marL="914400" rtl="0" algn="l">
              <a:spcBef>
                <a:spcPts val="0"/>
              </a:spcBef>
              <a:spcAft>
                <a:spcPts val="0"/>
              </a:spcAft>
              <a:buSzPts val="1400"/>
              <a:buChar char="-"/>
            </a:pPr>
            <a:r>
              <a:rPr lang="en"/>
              <a:t>Incidents </a:t>
            </a:r>
            <a:endParaRPr/>
          </a:p>
          <a:p>
            <a:pPr indent="-317500" lvl="1" marL="914400" rtl="0" algn="l">
              <a:spcBef>
                <a:spcPts val="0"/>
              </a:spcBef>
              <a:spcAft>
                <a:spcPts val="0"/>
              </a:spcAft>
              <a:buSzPts val="1400"/>
              <a:buChar char="-"/>
            </a:pPr>
            <a:r>
              <a:rPr lang="en"/>
              <a:t>Implementing</a:t>
            </a:r>
            <a:r>
              <a:rPr lang="en"/>
              <a:t> new programs/tracking growth</a:t>
            </a:r>
            <a:endParaRPr/>
          </a:p>
          <a:p>
            <a:pPr indent="-317500" lvl="1" marL="914400" rtl="0" algn="l">
              <a:spcBef>
                <a:spcPts val="0"/>
              </a:spcBef>
              <a:spcAft>
                <a:spcPts val="0"/>
              </a:spcAft>
              <a:buSzPts val="1400"/>
              <a:buChar char="-"/>
            </a:pPr>
            <a:r>
              <a:rPr lang="en"/>
              <a:t>Operations - opportunity cost is valued much differently here, more willing to spend effort in toil than capital expenses.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Saving grace in this area was virtualization - having only a few large capable servers allowed flexibility in resourcing and budgeting.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9ee81625d310462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9ee81625d31046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Speaking of much needed </a:t>
            </a:r>
            <a:r>
              <a:rPr lang="en"/>
              <a:t>flexibility</a:t>
            </a:r>
            <a:r>
              <a:rPr lang="en"/>
              <a:t> and budgeting  - originally provisioned hardware/bare metal no longer having a great load or traffic distribution, leading to hot spots, slow response to needs  and much wasted capacity - This was a </a:t>
            </a:r>
            <a:r>
              <a:rPr lang="en"/>
              <a:t>particularly</a:t>
            </a:r>
            <a:r>
              <a:rPr lang="en"/>
              <a:t> </a:t>
            </a:r>
            <a:r>
              <a:rPr lang="en"/>
              <a:t>acute</a:t>
            </a:r>
            <a:r>
              <a:rPr lang="en"/>
              <a:t> problem within the storage systems space - Hundreds of servers, all provisioned for specific purposes - like running metrics collection, mounting disks of various types, running async tasks, snapshots, lifecycle </a:t>
            </a:r>
            <a:r>
              <a:rPr lang="en"/>
              <a:t>management. </a:t>
            </a:r>
            <a:br>
              <a:rPr lang="en"/>
            </a:br>
            <a:br>
              <a:rPr lang="en"/>
            </a:br>
            <a:r>
              <a:rPr lang="en"/>
              <a:t>Performed an in place Kubernetes install and workload migration, on existing hardware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dde762d70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dde762d7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take one thing away from this talk - It’s to go learn about your business, its margins, its customers, its strengths and weaknesses, with this knowledge you can align your decisions and those of others around you to find what is the closest to an ideal architecture.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Answering</a:t>
            </a:r>
            <a:r>
              <a:rPr lang="en"/>
              <a:t> this question is no different than spitballing about architecture options or whats the better cloud provider - Without knowing the job to be done and requirements there is no right choice, if the job to be done is getting a date, or heading to a track day one choice may be obvious, but if the task at hand is picking up a family at the airport there is a more clear and obvious choice.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time - Lead with a point where i didn’t understand business context and really believed there were </a:t>
            </a:r>
            <a:r>
              <a:rPr lang="en"/>
              <a:t>meaningful</a:t>
            </a:r>
            <a:r>
              <a:rPr lang="en"/>
              <a:t> opportunities to cut costs.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was 20, working for Agfa doing field service on their Picture archive and communication systems (PACS) network - we were installed across 21 </a:t>
            </a:r>
            <a:r>
              <a:rPr lang="en"/>
              <a:t>facilities</a:t>
            </a:r>
            <a:r>
              <a:rPr lang="en"/>
              <a:t> in Northern Ontario - each site had at least 3 servers, a couple workstations and some higher end display stations. About 150 Dell devices under </a:t>
            </a:r>
            <a:r>
              <a:rPr lang="en"/>
              <a:t>management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1-1 my manager asked if i had anything else on my mind - “i think we could save 50 grand” - How do you suppose we do that? - We’re purchasing service contracts on all this hardware - 4hr parts, next day onsite service - and they rarely have failures, A couple disks, maybe a hot spare or 2 and we could ditch that line item,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everyone thought like that - you wouldn’t have a job” was his reply.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went on to explain how those service contracts are insurance against bad batches of parts, they buy us breathing room with the customer to deflect, they manage the </a:t>
            </a:r>
            <a:r>
              <a:rPr lang="en"/>
              <a:t>maximum</a:t>
            </a:r>
            <a:r>
              <a:rPr lang="en"/>
              <a:t> impact of downtime for the customer. In fact its the exact same model that pays my salary - We installed 15 million dollars worth of equipment, a mix of xray digitizers, storage, and servers - this had an upfront cost, but also a contract for onsite support for the next 5 years - 10% is the standard annual rate for this type of support.  After 5 years the service contract will likely renew - but we’ll refresh the dell’s and increase the % charged for the older x-ray gear, and this repeats until the expected lifespan. </a:t>
            </a:r>
            <a:endParaRPr/>
          </a:p>
          <a:p>
            <a:pPr indent="0" lvl="0" marL="0" rtl="0" algn="l">
              <a:spcBef>
                <a:spcPts val="0"/>
              </a:spcBef>
              <a:spcAft>
                <a:spcPts val="0"/>
              </a:spcAft>
              <a:buNone/>
            </a:pPr>
            <a:br>
              <a:rPr lang="en"/>
            </a:br>
            <a:r>
              <a:rPr lang="en"/>
              <a:t>Who here is familiar with the technology Radar from thoughtworks. </a:t>
            </a:r>
            <a:endParaRPr/>
          </a:p>
          <a:p>
            <a:pPr indent="0" lvl="0" marL="0" rtl="0" algn="l">
              <a:spcBef>
                <a:spcPts val="0"/>
              </a:spcBef>
              <a:spcAft>
                <a:spcPts val="0"/>
              </a:spcAft>
              <a:buNone/>
            </a:pPr>
            <a:r>
              <a:rPr lang="en"/>
              <a:t>https://www.thoughtworks.com/en-ca/radar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9ee81625d310462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9ee81625d3104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https://www.thoughtworks.com/en-ca/radar/techniques/run-cost-as-architecture-fitness-function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9ee81625d310462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9ee81625d31046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https://www.thoughtworks.com/en-ca/radar/techniques/run-cost-as-architecture-fitness-function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9ee81625d31046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9ee81625d31046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story on surprising behaviour - Abuse case on e-mail builder send preview, attacker attempted to use the send preview endpoints to send about 300,000 emails, cloud datastore holds our account data, this is a nosql database, with eventually consistent properties - so it has a limit of updating a single </a:t>
            </a:r>
            <a:r>
              <a:rPr lang="en"/>
              <a:t>entity</a:t>
            </a:r>
            <a:r>
              <a:rPr lang="en"/>
              <a:t> at a rate of about </a:t>
            </a:r>
            <a:r>
              <a:rPr lang="en"/>
              <a:t>1 per second - when failing it throws a contention error. These 300,000 e-mails were for the same account, they queued cloud tasks to perform the delivery - these tasks would attempt their transaction, most would fail with contention then retry - Billions of times - Datastore pricing is based on requests, this quickly ramped to tens of thousands of dollars in unexpected expenses.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Languages all have tradeoffs </a:t>
            </a:r>
            <a:endParaRPr/>
          </a:p>
          <a:p>
            <a:pPr indent="-317500" lvl="0" marL="457200" rtl="0" algn="l">
              <a:spcBef>
                <a:spcPts val="0"/>
              </a:spcBef>
              <a:spcAft>
                <a:spcPts val="0"/>
              </a:spcAft>
              <a:buSzPts val="1400"/>
              <a:buChar char="-"/>
            </a:pPr>
            <a:r>
              <a:rPr lang="en"/>
              <a:t>Python may be great for prototyping and feature development, but have more common bugs </a:t>
            </a:r>
            <a:r>
              <a:rPr lang="en"/>
              <a:t>than a statically typed language</a:t>
            </a:r>
            <a:endParaRPr/>
          </a:p>
          <a:p>
            <a:pPr indent="-317500" lvl="0" marL="457200" rtl="0" algn="l">
              <a:spcBef>
                <a:spcPts val="0"/>
              </a:spcBef>
              <a:spcAft>
                <a:spcPts val="0"/>
              </a:spcAft>
              <a:buSzPts val="1400"/>
              <a:buChar char="-"/>
            </a:pPr>
            <a:r>
              <a:rPr lang="en"/>
              <a:t>Golang may be more performant - but GRPC and proto overhead may add too much extra work for an early organization</a:t>
            </a:r>
            <a:endParaRPr/>
          </a:p>
          <a:p>
            <a:pPr indent="-317500" lvl="0" marL="457200" rtl="0" algn="l">
              <a:spcBef>
                <a:spcPts val="0"/>
              </a:spcBef>
              <a:spcAft>
                <a:spcPts val="0"/>
              </a:spcAft>
              <a:buSzPts val="1400"/>
              <a:buChar char="-"/>
            </a:pPr>
            <a:r>
              <a:rPr lang="en"/>
              <a:t>Haskell or Rust may be fun for projects, but difficult to hire and onboard for</a:t>
            </a:r>
            <a:endParaRPr/>
          </a:p>
          <a:p>
            <a:pPr indent="0" lvl="0" marL="0" rtl="0" algn="l">
              <a:spcBef>
                <a:spcPts val="0"/>
              </a:spcBef>
              <a:spcAft>
                <a:spcPts val="0"/>
              </a:spcAft>
              <a:buNone/>
            </a:pPr>
            <a:br>
              <a:rPr lang="en"/>
            </a:br>
            <a:r>
              <a:rPr lang="en"/>
              <a:t>Structure of the application </a:t>
            </a:r>
            <a:endParaRPr/>
          </a:p>
          <a:p>
            <a:pPr indent="-317500" lvl="0" marL="457200" rtl="0" algn="l">
              <a:spcBef>
                <a:spcPts val="0"/>
              </a:spcBef>
              <a:spcAft>
                <a:spcPts val="0"/>
              </a:spcAft>
              <a:buSzPts val="1400"/>
              <a:buChar char="-"/>
            </a:pPr>
            <a:r>
              <a:rPr lang="en"/>
              <a:t>Most large organizations have gone the path of microservices, do you start there? Has that fad passed? </a:t>
            </a:r>
            <a:endParaRPr/>
          </a:p>
          <a:p>
            <a:pPr indent="-317500" lvl="0" marL="457200" rtl="0" algn="l">
              <a:spcBef>
                <a:spcPts val="0"/>
              </a:spcBef>
              <a:spcAft>
                <a:spcPts val="0"/>
              </a:spcAft>
              <a:buSzPts val="1400"/>
              <a:buChar char="-"/>
            </a:pPr>
            <a:r>
              <a:rPr lang="en"/>
              <a:t>Do you split the frontend from the backend?</a:t>
            </a:r>
            <a:endParaRPr/>
          </a:p>
          <a:p>
            <a:pPr indent="-317500" lvl="0" marL="457200" rtl="0" algn="l">
              <a:spcBef>
                <a:spcPts val="0"/>
              </a:spcBef>
              <a:spcAft>
                <a:spcPts val="0"/>
              </a:spcAft>
              <a:buSzPts val="1400"/>
              <a:buChar char="-"/>
            </a:pPr>
            <a:r>
              <a:rPr lang="en"/>
              <a:t>How do you store and access data within your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Environment </a:t>
            </a:r>
            <a:endParaRPr/>
          </a:p>
          <a:p>
            <a:pPr indent="-317500" lvl="0" marL="457200" rtl="0" algn="l">
              <a:spcBef>
                <a:spcPts val="0"/>
              </a:spcBef>
              <a:spcAft>
                <a:spcPts val="0"/>
              </a:spcAft>
              <a:buSzPts val="1400"/>
              <a:buChar char="-"/>
            </a:pPr>
            <a:r>
              <a:rPr lang="en"/>
              <a:t>Physical devices? </a:t>
            </a:r>
            <a:endParaRPr/>
          </a:p>
          <a:p>
            <a:pPr indent="-317500" lvl="0" marL="457200" rtl="0" algn="l">
              <a:spcBef>
                <a:spcPts val="0"/>
              </a:spcBef>
              <a:spcAft>
                <a:spcPts val="0"/>
              </a:spcAft>
              <a:buSzPts val="1400"/>
              <a:buChar char="-"/>
            </a:pPr>
            <a:r>
              <a:rPr lang="en"/>
              <a:t>Virtual machines?</a:t>
            </a:r>
            <a:endParaRPr/>
          </a:p>
          <a:p>
            <a:pPr indent="-317500" lvl="0" marL="457200" rtl="0" algn="l">
              <a:spcBef>
                <a:spcPts val="0"/>
              </a:spcBef>
              <a:spcAft>
                <a:spcPts val="0"/>
              </a:spcAft>
              <a:buSzPts val="1400"/>
              <a:buChar char="-"/>
            </a:pPr>
            <a:r>
              <a:rPr lang="en"/>
              <a:t>Containerized? </a:t>
            </a:r>
            <a:endParaRPr/>
          </a:p>
          <a:p>
            <a:pPr indent="-317500" lvl="0" marL="457200" rtl="0" algn="l">
              <a:spcBef>
                <a:spcPts val="0"/>
              </a:spcBef>
              <a:spcAft>
                <a:spcPts val="0"/>
              </a:spcAft>
              <a:buSzPts val="1400"/>
              <a:buChar char="-"/>
            </a:pPr>
            <a:r>
              <a:rPr lang="en"/>
              <a:t>Single node? Load balanced? </a:t>
            </a:r>
            <a:endParaRPr/>
          </a:p>
          <a:p>
            <a:pPr indent="-317500" lvl="0" marL="457200" rtl="0" algn="l">
              <a:spcBef>
                <a:spcPts val="0"/>
              </a:spcBef>
              <a:spcAft>
                <a:spcPts val="0"/>
              </a:spcAft>
              <a:buSzPts val="1400"/>
              <a:buChar char="-"/>
            </a:pPr>
            <a:r>
              <a:rPr lang="en"/>
              <a:t>Application platform?</a:t>
            </a:r>
            <a:endParaRPr/>
          </a:p>
          <a:p>
            <a:pPr indent="-317500" lvl="0" marL="457200" rtl="0" algn="l">
              <a:spcBef>
                <a:spcPts val="0"/>
              </a:spcBef>
              <a:spcAft>
                <a:spcPts val="0"/>
              </a:spcAft>
              <a:buSzPts val="1400"/>
              <a:buChar char="-"/>
            </a:pPr>
            <a:r>
              <a:rPr lang="en"/>
              <a:t>Cloud function/run? </a:t>
            </a:r>
            <a:endParaRPr/>
          </a:p>
          <a:p>
            <a:pPr indent="-317500" lvl="0" marL="457200" rtl="0" algn="l">
              <a:spcBef>
                <a:spcPts val="0"/>
              </a:spcBef>
              <a:spcAft>
                <a:spcPts val="0"/>
              </a:spcAft>
              <a:buSzPts val="1400"/>
              <a:buChar char="-"/>
            </a:pPr>
            <a:r>
              <a:rPr lang="en"/>
              <a:t>Kubernetes?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dde762d70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dde762d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a:p>
            <a:pPr indent="-317500" lvl="0" marL="457200" rtl="0" algn="l">
              <a:spcBef>
                <a:spcPts val="0"/>
              </a:spcBef>
              <a:spcAft>
                <a:spcPts val="0"/>
              </a:spcAft>
              <a:buSzPts val="1400"/>
              <a:buChar char="-"/>
            </a:pPr>
            <a:r>
              <a:rPr lang="en"/>
              <a:t>Physical servers, switches, disks etc</a:t>
            </a:r>
            <a:endParaRPr/>
          </a:p>
          <a:p>
            <a:pPr indent="-317500" lvl="0" marL="457200" rtl="0" algn="l">
              <a:spcBef>
                <a:spcPts val="0"/>
              </a:spcBef>
              <a:spcAft>
                <a:spcPts val="0"/>
              </a:spcAft>
              <a:buSzPts val="1400"/>
              <a:buChar char="-"/>
            </a:pPr>
            <a:r>
              <a:rPr lang="en"/>
              <a:t>VM’s </a:t>
            </a:r>
            <a:endParaRPr/>
          </a:p>
          <a:p>
            <a:pPr indent="-317500" lvl="0" marL="457200" rtl="0" algn="l">
              <a:spcBef>
                <a:spcPts val="0"/>
              </a:spcBef>
              <a:spcAft>
                <a:spcPts val="0"/>
              </a:spcAft>
              <a:buSzPts val="1400"/>
              <a:buChar char="-"/>
            </a:pPr>
            <a:r>
              <a:rPr lang="en"/>
              <a:t>Application platform quotas or counts</a:t>
            </a:r>
            <a:endParaRPr/>
          </a:p>
          <a:p>
            <a:pPr indent="-317500" lvl="0" marL="457200" rtl="0" algn="l">
              <a:spcBef>
                <a:spcPts val="0"/>
              </a:spcBef>
              <a:spcAft>
                <a:spcPts val="0"/>
              </a:spcAft>
              <a:buSzPts val="1400"/>
              <a:buChar char="-"/>
            </a:pPr>
            <a:r>
              <a:rPr lang="en"/>
              <a:t>Bandwidth</a:t>
            </a:r>
            <a:endParaRPr/>
          </a:p>
          <a:p>
            <a:pPr indent="-317500" lvl="0" marL="457200" rtl="0" algn="l">
              <a:spcBef>
                <a:spcPts val="0"/>
              </a:spcBef>
              <a:spcAft>
                <a:spcPts val="0"/>
              </a:spcAft>
              <a:buSzPts val="1400"/>
              <a:buChar char="-"/>
            </a:pPr>
            <a:r>
              <a:rPr lang="en"/>
              <a:t>Operations tooling </a:t>
            </a:r>
            <a:endParaRPr/>
          </a:p>
          <a:p>
            <a:pPr indent="-317500" lvl="0" marL="457200" rtl="0" algn="l">
              <a:spcBef>
                <a:spcPts val="0"/>
              </a:spcBef>
              <a:spcAft>
                <a:spcPts val="0"/>
              </a:spcAft>
              <a:buSzPts val="1400"/>
              <a:buChar char="-"/>
            </a:pPr>
            <a:r>
              <a:rPr lang="en"/>
              <a:t>Cost models - some outright don’t work for your business (IE anything on a per user license doesn’t work for Vendasta)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a:t>
            </a:r>
            <a:endParaRPr/>
          </a:p>
          <a:p>
            <a:pPr indent="-317500" lvl="0" marL="457200" rtl="0" algn="l">
              <a:spcBef>
                <a:spcPts val="0"/>
              </a:spcBef>
              <a:spcAft>
                <a:spcPts val="0"/>
              </a:spcAft>
              <a:buSzPts val="1400"/>
              <a:buChar char="-"/>
            </a:pPr>
            <a:r>
              <a:rPr lang="en"/>
              <a:t>Software development time</a:t>
            </a:r>
            <a:endParaRPr/>
          </a:p>
          <a:p>
            <a:pPr indent="-317500" lvl="0" marL="457200" rtl="0" algn="l">
              <a:spcBef>
                <a:spcPts val="0"/>
              </a:spcBef>
              <a:spcAft>
                <a:spcPts val="0"/>
              </a:spcAft>
              <a:buSzPts val="1400"/>
              <a:buChar char="-"/>
            </a:pPr>
            <a:r>
              <a:rPr lang="en"/>
              <a:t>Operations time</a:t>
            </a:r>
            <a:endParaRPr/>
          </a:p>
          <a:p>
            <a:pPr indent="-317500" lvl="1" marL="914400" rtl="0" algn="l">
              <a:spcBef>
                <a:spcPts val="0"/>
              </a:spcBef>
              <a:spcAft>
                <a:spcPts val="0"/>
              </a:spcAft>
              <a:buSzPts val="1400"/>
              <a:buChar char="-"/>
            </a:pPr>
            <a:r>
              <a:rPr lang="en"/>
              <a:t>Scaling, provisioning</a:t>
            </a:r>
            <a:endParaRPr/>
          </a:p>
          <a:p>
            <a:pPr indent="-317500" lvl="1" marL="914400" rtl="0" algn="l">
              <a:spcBef>
                <a:spcPts val="0"/>
              </a:spcBef>
              <a:spcAft>
                <a:spcPts val="0"/>
              </a:spcAft>
              <a:buSzPts val="1400"/>
              <a:buChar char="-"/>
            </a:pPr>
            <a:r>
              <a:rPr lang="en"/>
              <a:t>Patching</a:t>
            </a:r>
            <a:endParaRPr/>
          </a:p>
          <a:p>
            <a:pPr indent="0" lvl="0" marL="0" rtl="0" algn="l">
              <a:spcBef>
                <a:spcPts val="0"/>
              </a:spcBef>
              <a:spcAft>
                <a:spcPts val="0"/>
              </a:spcAft>
              <a:buNone/>
            </a:pPr>
            <a:br>
              <a:rPr lang="en"/>
            </a:br>
            <a:r>
              <a:rPr lang="en"/>
              <a:t>Opportunity costs</a:t>
            </a:r>
            <a:endParaRPr/>
          </a:p>
          <a:p>
            <a:pPr indent="-317500" lvl="0" marL="457200" rtl="0" algn="l">
              <a:spcBef>
                <a:spcPts val="0"/>
              </a:spcBef>
              <a:spcAft>
                <a:spcPts val="0"/>
              </a:spcAft>
              <a:buSzPts val="1400"/>
              <a:buChar char="-"/>
            </a:pPr>
            <a:r>
              <a:rPr lang="en"/>
              <a:t>What could you be doing with more time? </a:t>
            </a:r>
            <a:endParaRPr/>
          </a:p>
          <a:p>
            <a:pPr indent="-317500" lvl="1" marL="914400" rtl="0" algn="l">
              <a:spcBef>
                <a:spcPts val="0"/>
              </a:spcBef>
              <a:spcAft>
                <a:spcPts val="0"/>
              </a:spcAft>
              <a:buSzPts val="1400"/>
              <a:buChar char="-"/>
            </a:pPr>
            <a:r>
              <a:rPr lang="en"/>
              <a:t>Efficiency</a:t>
            </a:r>
            <a:r>
              <a:rPr lang="en"/>
              <a:t> of limited resources, alignment with </a:t>
            </a:r>
            <a:r>
              <a:rPr lang="en"/>
              <a:t>company</a:t>
            </a:r>
            <a:r>
              <a:rPr lang="en"/>
              <a:t> needs.</a:t>
            </a:r>
            <a:endParaRPr/>
          </a:p>
          <a:p>
            <a:pPr indent="-317500" lvl="1" marL="914400" rtl="0" algn="l">
              <a:spcBef>
                <a:spcPts val="0"/>
              </a:spcBef>
              <a:spcAft>
                <a:spcPts val="0"/>
              </a:spcAft>
              <a:buSzPts val="1400"/>
              <a:buChar char="-"/>
            </a:pPr>
            <a:r>
              <a:rPr lang="en"/>
              <a:t>Automation and increases in performance over time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latin typeface="Montserrat"/>
                <a:ea typeface="Montserrat"/>
                <a:cs typeface="Montserrat"/>
                <a:sym typeface="Montserrat"/>
              </a:rPr>
              <a:t>Foundations of Using Cost as an Architectural Fitness Function</a:t>
            </a:r>
            <a:endParaRPr sz="33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Prairie</a:t>
            </a:r>
            <a:r>
              <a:rPr lang="en" sz="2400"/>
              <a:t> Dev Con Regina</a:t>
            </a:r>
            <a:endParaRPr sz="2400"/>
          </a:p>
          <a:p>
            <a:pPr indent="0" lvl="0" marL="0" rtl="0" algn="l">
              <a:spcBef>
                <a:spcPts val="0"/>
              </a:spcBef>
              <a:spcAft>
                <a:spcPts val="0"/>
              </a:spcAft>
              <a:buNone/>
            </a:pPr>
            <a:r>
              <a:rPr lang="en"/>
              <a:t>Dale Birtch</a:t>
            </a:r>
            <a:endParaRPr/>
          </a:p>
        </p:txBody>
      </p:sp>
      <p:pic>
        <p:nvPicPr>
          <p:cNvPr id="69" name="Google Shape;69;p13"/>
          <p:cNvPicPr preferRelativeResize="0"/>
          <p:nvPr/>
        </p:nvPicPr>
        <p:blipFill>
          <a:blip r:embed="rId3">
            <a:alphaModFix/>
          </a:blip>
          <a:stretch>
            <a:fillRect/>
          </a:stretch>
        </p:blipFill>
        <p:spPr>
          <a:xfrm>
            <a:off x="5663800" y="2464500"/>
            <a:ext cx="2444601" cy="2548275"/>
          </a:xfrm>
          <a:prstGeom prst="rect">
            <a:avLst/>
          </a:prstGeom>
          <a:noFill/>
          <a:ln>
            <a:noFill/>
          </a:ln>
        </p:spPr>
      </p:pic>
      <p:sp>
        <p:nvSpPr>
          <p:cNvPr id="70" name="Google Shape;70;p13"/>
          <p:cNvSpPr txBox="1"/>
          <p:nvPr/>
        </p:nvSpPr>
        <p:spPr>
          <a:xfrm>
            <a:off x="5663800" y="2135300"/>
            <a:ext cx="33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With support from</a:t>
            </a:r>
            <a:endParaRPr>
              <a:solidFill>
                <a:schemeClr val="lt1"/>
              </a:solidFill>
              <a:highlight>
                <a:schemeClr val="lt1"/>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14078" y="13474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 i know if my costs are appropriate?</a:t>
            </a:r>
            <a:endParaRPr/>
          </a:p>
        </p:txBody>
      </p:sp>
      <p:sp>
        <p:nvSpPr>
          <p:cNvPr id="124" name="Google Shape;124;p22"/>
          <p:cNvSpPr txBox="1"/>
          <p:nvPr/>
        </p:nvSpPr>
        <p:spPr>
          <a:xfrm>
            <a:off x="3416925" y="724450"/>
            <a:ext cx="5216100" cy="3235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Margins</a:t>
            </a:r>
            <a:br>
              <a:rPr lang="en" sz="2400">
                <a:latin typeface="Roboto"/>
                <a:ea typeface="Roboto"/>
                <a:cs typeface="Roboto"/>
                <a:sym typeface="Roboto"/>
              </a:rPr>
            </a:b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Proportion to value delivered</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Divergent from customer growth</a:t>
            </a:r>
            <a:endParaRPr sz="24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226078" y="134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growth models</a:t>
            </a:r>
            <a:endParaRPr/>
          </a:p>
        </p:txBody>
      </p:sp>
      <p:pic>
        <p:nvPicPr>
          <p:cNvPr id="130" name="Google Shape;130;p23"/>
          <p:cNvPicPr preferRelativeResize="0"/>
          <p:nvPr/>
        </p:nvPicPr>
        <p:blipFill>
          <a:blip r:embed="rId3">
            <a:alphaModFix/>
          </a:blip>
          <a:stretch>
            <a:fillRect/>
          </a:stretch>
        </p:blipFill>
        <p:spPr>
          <a:xfrm>
            <a:off x="3269628" y="498600"/>
            <a:ext cx="5805123" cy="40601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161053" y="16183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Significant needs change within the Chasm</a:t>
            </a:r>
            <a:endParaRPr/>
          </a:p>
        </p:txBody>
      </p:sp>
      <p:pic>
        <p:nvPicPr>
          <p:cNvPr id="136" name="Google Shape;136;p24"/>
          <p:cNvPicPr preferRelativeResize="0"/>
          <p:nvPr/>
        </p:nvPicPr>
        <p:blipFill>
          <a:blip r:embed="rId3">
            <a:alphaModFix/>
          </a:blip>
          <a:stretch>
            <a:fillRect/>
          </a:stretch>
        </p:blipFill>
        <p:spPr>
          <a:xfrm>
            <a:off x="3367125" y="1087725"/>
            <a:ext cx="5776876" cy="2858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have others managed this gap?</a:t>
            </a:r>
            <a:endParaRPr/>
          </a:p>
        </p:txBody>
      </p:sp>
      <p:pic>
        <p:nvPicPr>
          <p:cNvPr id="142" name="Google Shape;142;p25"/>
          <p:cNvPicPr preferRelativeResize="0"/>
          <p:nvPr/>
        </p:nvPicPr>
        <p:blipFill>
          <a:blip r:embed="rId3">
            <a:alphaModFix/>
          </a:blip>
          <a:stretch>
            <a:fillRect/>
          </a:stretch>
        </p:blipFill>
        <p:spPr>
          <a:xfrm>
            <a:off x="5750900" y="1938338"/>
            <a:ext cx="1314450" cy="12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2020 update on snap architecture</a:t>
            </a:r>
            <a:endParaRPr/>
          </a:p>
        </p:txBody>
      </p:sp>
      <p:pic>
        <p:nvPicPr>
          <p:cNvPr id="148" name="Google Shape;148;p26"/>
          <p:cNvPicPr preferRelativeResize="0"/>
          <p:nvPr/>
        </p:nvPicPr>
        <p:blipFill>
          <a:blip r:embed="rId3">
            <a:alphaModFix/>
          </a:blip>
          <a:stretch>
            <a:fillRect/>
          </a:stretch>
        </p:blipFill>
        <p:spPr>
          <a:xfrm>
            <a:off x="972850" y="1938325"/>
            <a:ext cx="1314450" cy="1266825"/>
          </a:xfrm>
          <a:prstGeom prst="rect">
            <a:avLst/>
          </a:prstGeom>
          <a:noFill/>
          <a:ln>
            <a:noFill/>
          </a:ln>
        </p:spPr>
      </p:pic>
      <p:sp>
        <p:nvSpPr>
          <p:cNvPr id="149" name="Google Shape;149;p26"/>
          <p:cNvSpPr txBox="1"/>
          <p:nvPr/>
        </p:nvSpPr>
        <p:spPr>
          <a:xfrm>
            <a:off x="3729050" y="524250"/>
            <a:ext cx="5094000" cy="29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Monolith</a:t>
            </a:r>
            <a:r>
              <a:rPr lang="en">
                <a:latin typeface="Roboto"/>
                <a:ea typeface="Roboto"/>
                <a:cs typeface="Roboto"/>
                <a:sym typeface="Roboto"/>
              </a:rPr>
              <a:t> - </a:t>
            </a:r>
            <a:r>
              <a:rPr lang="en">
                <a:latin typeface="Roboto"/>
                <a:ea typeface="Roboto"/>
                <a:cs typeface="Roboto"/>
                <a:sym typeface="Roboto"/>
              </a:rPr>
              <a:t>good architecture for accommodating rapid growth in features, engineers, and customers. </a:t>
            </a:r>
            <a:br>
              <a:rPr lang="en">
                <a:latin typeface="Roboto"/>
                <a:ea typeface="Roboto"/>
                <a:cs typeface="Roboto"/>
                <a:sym typeface="Roboto"/>
              </a:rPr>
            </a:br>
            <a:br>
              <a:rPr lang="en">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Motivation for change: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They wanted clear, explicit relationships between components to limit the blast radius during outages</a:t>
            </a:r>
            <a:br>
              <a:rPr lang="en">
                <a:latin typeface="Roboto"/>
                <a:ea typeface="Roboto"/>
                <a:cs typeface="Roboto"/>
                <a:sym typeface="Roboto"/>
              </a:rPr>
            </a:b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They wanted to iterate quickly and independently on their data models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shared datastores that can’t evolve due to tight couplings across teams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Snap wanted a viable path to shifting workloads to other cloud providers like AWS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have others managed this gap?</a:t>
            </a:r>
            <a:endParaRPr/>
          </a:p>
        </p:txBody>
      </p:sp>
      <p:pic>
        <p:nvPicPr>
          <p:cNvPr id="155" name="Google Shape;155;p27"/>
          <p:cNvPicPr preferRelativeResize="0"/>
          <p:nvPr/>
        </p:nvPicPr>
        <p:blipFill>
          <a:blip r:embed="rId3">
            <a:alphaModFix/>
          </a:blip>
          <a:stretch>
            <a:fillRect/>
          </a:stretch>
        </p:blipFill>
        <p:spPr>
          <a:xfrm>
            <a:off x="5681675" y="1848150"/>
            <a:ext cx="1402100" cy="144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61" name="Google Shape;161;p28"/>
          <p:cNvPicPr preferRelativeResize="0"/>
          <p:nvPr/>
        </p:nvPicPr>
        <p:blipFill>
          <a:blip r:embed="rId3">
            <a:alphaModFix/>
          </a:blip>
          <a:stretch>
            <a:fillRect/>
          </a:stretch>
        </p:blipFill>
        <p:spPr>
          <a:xfrm>
            <a:off x="2202725" y="1023850"/>
            <a:ext cx="6620989" cy="3507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67" name="Google Shape;167;p29"/>
          <p:cNvPicPr preferRelativeResize="0"/>
          <p:nvPr/>
        </p:nvPicPr>
        <p:blipFill>
          <a:blip r:embed="rId3">
            <a:alphaModFix/>
          </a:blip>
          <a:stretch>
            <a:fillRect/>
          </a:stretch>
        </p:blipFill>
        <p:spPr>
          <a:xfrm>
            <a:off x="3516825" y="959150"/>
            <a:ext cx="5171949" cy="299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73" name="Google Shape;173;p30"/>
          <p:cNvPicPr preferRelativeResize="0"/>
          <p:nvPr/>
        </p:nvPicPr>
        <p:blipFill>
          <a:blip r:embed="rId3">
            <a:alphaModFix/>
          </a:blip>
          <a:stretch>
            <a:fillRect/>
          </a:stretch>
        </p:blipFill>
        <p:spPr>
          <a:xfrm>
            <a:off x="1690125" y="1331000"/>
            <a:ext cx="7322906" cy="350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79" name="Google Shape;179;p31"/>
          <p:cNvPicPr preferRelativeResize="0"/>
          <p:nvPr/>
        </p:nvPicPr>
        <p:blipFill>
          <a:blip r:embed="rId3">
            <a:alphaModFix/>
          </a:blip>
          <a:stretch>
            <a:fillRect/>
          </a:stretch>
        </p:blipFill>
        <p:spPr>
          <a:xfrm>
            <a:off x="3412500" y="1254925"/>
            <a:ext cx="5613549" cy="2355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76" name="Google Shape;76;p14"/>
          <p:cNvSpPr txBox="1"/>
          <p:nvPr>
            <p:ph idx="1" type="body"/>
          </p:nvPr>
        </p:nvSpPr>
        <p:spPr>
          <a:xfrm>
            <a:off x="471900" y="1919075"/>
            <a:ext cx="81237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Travelled from Saskatoon</a:t>
            </a:r>
            <a:endParaRPr sz="2400">
              <a:solidFill>
                <a:srgbClr val="000000"/>
              </a:solidFill>
            </a:endParaRPr>
          </a:p>
          <a:p>
            <a:pPr indent="0" lvl="0" marL="0" rtl="0" algn="l">
              <a:spcBef>
                <a:spcPts val="1600"/>
              </a:spcBef>
              <a:spcAft>
                <a:spcPts val="0"/>
              </a:spcAft>
              <a:buNone/>
            </a:pPr>
            <a:r>
              <a:rPr lang="en" sz="2400">
                <a:solidFill>
                  <a:srgbClr val="000000"/>
                </a:solidFill>
              </a:rPr>
              <a:t>Work in SAAS - Currently Engineering manager</a:t>
            </a:r>
            <a:endParaRPr sz="2400">
              <a:solidFill>
                <a:srgbClr val="000000"/>
              </a:solidFill>
            </a:endParaRPr>
          </a:p>
          <a:p>
            <a:pPr indent="0" lvl="0" marL="0" rtl="0" algn="l">
              <a:spcBef>
                <a:spcPts val="1600"/>
              </a:spcBef>
              <a:spcAft>
                <a:spcPts val="1600"/>
              </a:spcAft>
              <a:buNone/>
            </a:pPr>
            <a:r>
              <a:rPr lang="en" sz="2400">
                <a:solidFill>
                  <a:srgbClr val="000000"/>
                </a:solidFill>
              </a:rPr>
              <a:t>Have a passion for reliability and building for scale</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85" name="Google Shape;185;p32"/>
          <p:cNvPicPr preferRelativeResize="0"/>
          <p:nvPr/>
        </p:nvPicPr>
        <p:blipFill>
          <a:blip r:embed="rId3">
            <a:alphaModFix/>
          </a:blip>
          <a:stretch>
            <a:fillRect/>
          </a:stretch>
        </p:blipFill>
        <p:spPr>
          <a:xfrm>
            <a:off x="3219678" y="667888"/>
            <a:ext cx="5805124" cy="38077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91" name="Google Shape;191;p33"/>
          <p:cNvPicPr preferRelativeResize="0"/>
          <p:nvPr/>
        </p:nvPicPr>
        <p:blipFill>
          <a:blip r:embed="rId3">
            <a:alphaModFix/>
          </a:blip>
          <a:stretch>
            <a:fillRect/>
          </a:stretch>
        </p:blipFill>
        <p:spPr>
          <a:xfrm>
            <a:off x="2757350" y="817900"/>
            <a:ext cx="6086893" cy="3507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are costs managed? </a:t>
            </a:r>
            <a:endParaRPr/>
          </a:p>
        </p:txBody>
      </p:sp>
      <p:pic>
        <p:nvPicPr>
          <p:cNvPr id="197" name="Google Shape;197;p34"/>
          <p:cNvPicPr preferRelativeResize="0"/>
          <p:nvPr/>
        </p:nvPicPr>
        <p:blipFill>
          <a:blip r:embed="rId3">
            <a:alphaModFix/>
          </a:blip>
          <a:stretch>
            <a:fillRect/>
          </a:stretch>
        </p:blipFill>
        <p:spPr>
          <a:xfrm>
            <a:off x="1256725" y="1513500"/>
            <a:ext cx="7438376" cy="2933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226078" y="3776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have others managed this gap?</a:t>
            </a:r>
            <a:endParaRPr/>
          </a:p>
        </p:txBody>
      </p:sp>
      <p:pic>
        <p:nvPicPr>
          <p:cNvPr id="203" name="Google Shape;203;p35"/>
          <p:cNvPicPr preferRelativeResize="0"/>
          <p:nvPr/>
        </p:nvPicPr>
        <p:blipFill rotWithShape="1">
          <a:blip r:embed="rId3">
            <a:alphaModFix/>
          </a:blip>
          <a:srcRect b="0" l="1941" r="1950" t="0"/>
          <a:stretch/>
        </p:blipFill>
        <p:spPr>
          <a:xfrm>
            <a:off x="5681675" y="1848150"/>
            <a:ext cx="1402100" cy="1447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226075" y="377600"/>
            <a:ext cx="30975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a non growth environment?</a:t>
            </a:r>
            <a:endParaRPr/>
          </a:p>
        </p:txBody>
      </p:sp>
      <p:pic>
        <p:nvPicPr>
          <p:cNvPr id="209" name="Google Shape;209;p36"/>
          <p:cNvPicPr preferRelativeResize="0"/>
          <p:nvPr/>
        </p:nvPicPr>
        <p:blipFill>
          <a:blip r:embed="rId3">
            <a:alphaModFix/>
          </a:blip>
          <a:stretch>
            <a:fillRect/>
          </a:stretch>
        </p:blipFill>
        <p:spPr>
          <a:xfrm>
            <a:off x="5722475" y="1429113"/>
            <a:ext cx="1362650" cy="228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226075" y="377600"/>
            <a:ext cx="30975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a non SAAS environment?</a:t>
            </a:r>
            <a:endParaRPr/>
          </a:p>
        </p:txBody>
      </p:sp>
      <p:pic>
        <p:nvPicPr>
          <p:cNvPr id="215" name="Google Shape;215;p37"/>
          <p:cNvPicPr preferRelativeResize="0"/>
          <p:nvPr/>
        </p:nvPicPr>
        <p:blipFill>
          <a:blip r:embed="rId3">
            <a:alphaModFix/>
          </a:blip>
          <a:stretch>
            <a:fillRect/>
          </a:stretch>
        </p:blipFill>
        <p:spPr>
          <a:xfrm>
            <a:off x="5311900" y="1737675"/>
            <a:ext cx="2230325" cy="166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Understanding business context is the most important step in making architecture decisions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265500" y="5473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Dale Birtch</a:t>
            </a:r>
            <a:endParaRPr/>
          </a:p>
        </p:txBody>
      </p:sp>
      <p:sp>
        <p:nvSpPr>
          <p:cNvPr id="226" name="Google Shape;226;p39"/>
          <p:cNvSpPr txBox="1"/>
          <p:nvPr>
            <p:ph idx="1" type="subTitle"/>
          </p:nvPr>
        </p:nvSpPr>
        <p:spPr>
          <a:xfrm>
            <a:off x="265500" y="20936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Engineering Manager</a:t>
            </a:r>
            <a:endParaRPr sz="1600"/>
          </a:p>
          <a:p>
            <a:pPr indent="0" lvl="0" marL="0" rtl="0" algn="ctr">
              <a:spcBef>
                <a:spcPts val="0"/>
              </a:spcBef>
              <a:spcAft>
                <a:spcPts val="0"/>
              </a:spcAft>
              <a:buNone/>
            </a:pPr>
            <a:r>
              <a:rPr lang="en" sz="1600"/>
              <a:t>Vendasta </a:t>
            </a:r>
            <a:endParaRPr sz="1600"/>
          </a:p>
          <a:p>
            <a:pPr indent="0" lvl="0" marL="0" rtl="0" algn="ctr">
              <a:spcBef>
                <a:spcPts val="0"/>
              </a:spcBef>
              <a:spcAft>
                <a:spcPts val="0"/>
              </a:spcAft>
              <a:buNone/>
            </a:pPr>
            <a:r>
              <a:rPr lang="en" sz="1600"/>
              <a:t>306-716-6741</a:t>
            </a:r>
            <a:br>
              <a:rPr lang="en" sz="1600"/>
            </a:br>
            <a:r>
              <a:rPr lang="en" sz="1600"/>
              <a:t>dale.birtch@gmail.com</a:t>
            </a:r>
            <a:endParaRPr sz="1600"/>
          </a:p>
        </p:txBody>
      </p:sp>
      <p:pic>
        <p:nvPicPr>
          <p:cNvPr descr="Black and white image of ladder handles coming out of the water onto a floating dock" id="227" name="Google Shape;227;p39"/>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pic>
        <p:nvPicPr>
          <p:cNvPr id="228" name="Google Shape;228;p39"/>
          <p:cNvPicPr preferRelativeResize="0"/>
          <p:nvPr/>
        </p:nvPicPr>
        <p:blipFill>
          <a:blip r:embed="rId4">
            <a:alphaModFix/>
          </a:blip>
          <a:stretch>
            <a:fillRect/>
          </a:stretch>
        </p:blipFill>
        <p:spPr>
          <a:xfrm>
            <a:off x="5355300" y="1069050"/>
            <a:ext cx="3005400" cy="300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car is better? </a:t>
            </a:r>
            <a:endParaRPr/>
          </a:p>
        </p:txBody>
      </p:sp>
      <p:pic>
        <p:nvPicPr>
          <p:cNvPr id="82" name="Google Shape;82;p15"/>
          <p:cNvPicPr preferRelativeResize="0"/>
          <p:nvPr/>
        </p:nvPicPr>
        <p:blipFill>
          <a:blip r:embed="rId3">
            <a:alphaModFix/>
          </a:blip>
          <a:stretch>
            <a:fillRect/>
          </a:stretch>
        </p:blipFill>
        <p:spPr>
          <a:xfrm>
            <a:off x="5173275" y="2250375"/>
            <a:ext cx="3911125" cy="2099600"/>
          </a:xfrm>
          <a:prstGeom prst="rect">
            <a:avLst/>
          </a:prstGeom>
          <a:noFill/>
          <a:ln>
            <a:noFill/>
          </a:ln>
        </p:spPr>
      </p:pic>
      <p:pic>
        <p:nvPicPr>
          <p:cNvPr id="83" name="Google Shape;83;p15"/>
          <p:cNvPicPr preferRelativeResize="0"/>
          <p:nvPr/>
        </p:nvPicPr>
        <p:blipFill>
          <a:blip r:embed="rId4">
            <a:alphaModFix/>
          </a:blip>
          <a:stretch>
            <a:fillRect/>
          </a:stretch>
        </p:blipFill>
        <p:spPr>
          <a:xfrm>
            <a:off x="87500" y="2235688"/>
            <a:ext cx="4445600" cy="212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Understanding business context is the most important step in making architecture decisions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196400" y="605100"/>
            <a:ext cx="28080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radar - 2018 - Trial</a:t>
            </a:r>
            <a:endParaRPr/>
          </a:p>
        </p:txBody>
      </p:sp>
      <p:sp>
        <p:nvSpPr>
          <p:cNvPr id="94" name="Google Shape;94;p17"/>
          <p:cNvSpPr txBox="1"/>
          <p:nvPr/>
        </p:nvSpPr>
        <p:spPr>
          <a:xfrm>
            <a:off x="3416925" y="724450"/>
            <a:ext cx="5216100" cy="3235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Teams aren’t tracking spend as closely as they should</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An unsafe assumption that serverless provides lower costs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Need to track cost against running value provided</a:t>
            </a:r>
            <a:endParaRPr sz="24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196400" y="355550"/>
            <a:ext cx="2808000" cy="19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radar - 2019, 2020 - Adopt</a:t>
            </a:r>
            <a:endParaRPr/>
          </a:p>
        </p:txBody>
      </p:sp>
      <p:sp>
        <p:nvSpPr>
          <p:cNvPr id="100" name="Google Shape;100;p18"/>
          <p:cNvSpPr txBox="1"/>
          <p:nvPr/>
        </p:nvSpPr>
        <p:spPr>
          <a:xfrm>
            <a:off x="3416925" y="724450"/>
            <a:ext cx="5216100" cy="3235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Estimating and projection spend is necessary</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Dynamic nature changes cost through the lifetime of apps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Spot deviations from expected and adjust architecture</a:t>
            </a:r>
            <a:endParaRPr sz="24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3416925" y="724450"/>
            <a:ext cx="5216100" cy="3235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Complex pricing models can lead to surprising cloud bills</a:t>
            </a:r>
            <a:br>
              <a:rPr lang="en" sz="2400">
                <a:latin typeface="Roboto"/>
                <a:ea typeface="Roboto"/>
                <a:cs typeface="Roboto"/>
                <a:sym typeface="Roboto"/>
              </a:rPr>
            </a:b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Platforms and reporting exist for business leaders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Most consumption decisions happen in engineering</a:t>
            </a:r>
            <a:endParaRPr sz="2400">
              <a:latin typeface="Roboto"/>
              <a:ea typeface="Roboto"/>
              <a:cs typeface="Roboto"/>
              <a:sym typeface="Roboto"/>
            </a:endParaRPr>
          </a:p>
        </p:txBody>
      </p:sp>
      <p:sp>
        <p:nvSpPr>
          <p:cNvPr id="106" name="Google Shape;106;p19"/>
          <p:cNvSpPr txBox="1"/>
          <p:nvPr>
            <p:ph type="title"/>
          </p:nvPr>
        </p:nvSpPr>
        <p:spPr>
          <a:xfrm>
            <a:off x="196400" y="355550"/>
            <a:ext cx="2808000" cy="19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radar - 2023 - Adopt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Defining architecture</a:t>
            </a:r>
            <a:endParaRPr/>
          </a:p>
        </p:txBody>
      </p:sp>
      <p:sp>
        <p:nvSpPr>
          <p:cNvPr id="112" name="Google Shape;112;p20"/>
          <p:cNvSpPr txBox="1"/>
          <p:nvPr>
            <p:ph idx="1" type="body"/>
          </p:nvPr>
        </p:nvSpPr>
        <p:spPr>
          <a:xfrm>
            <a:off x="471900" y="1919075"/>
            <a:ext cx="46596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Language</a:t>
            </a:r>
            <a:endParaRPr sz="2400">
              <a:solidFill>
                <a:srgbClr val="000000"/>
              </a:solidFill>
            </a:endParaRPr>
          </a:p>
          <a:p>
            <a:pPr indent="0" lvl="0" marL="0" rtl="0" algn="l">
              <a:spcBef>
                <a:spcPts val="1600"/>
              </a:spcBef>
              <a:spcAft>
                <a:spcPts val="0"/>
              </a:spcAft>
              <a:buNone/>
            </a:pPr>
            <a:r>
              <a:rPr lang="en" sz="2400">
                <a:solidFill>
                  <a:srgbClr val="000000"/>
                </a:solidFill>
              </a:rPr>
              <a:t>Structure of the application</a:t>
            </a:r>
            <a:endParaRPr sz="2400">
              <a:solidFill>
                <a:srgbClr val="000000"/>
              </a:solidFill>
            </a:endParaRPr>
          </a:p>
          <a:p>
            <a:pPr indent="0" lvl="0" marL="0" rtl="0" algn="l">
              <a:spcBef>
                <a:spcPts val="1600"/>
              </a:spcBef>
              <a:spcAft>
                <a:spcPts val="1600"/>
              </a:spcAft>
              <a:buNone/>
            </a:pPr>
            <a:r>
              <a:rPr lang="en" sz="2400">
                <a:solidFill>
                  <a:srgbClr val="000000"/>
                </a:solidFill>
              </a:rPr>
              <a:t>Environment that its served from</a:t>
            </a:r>
            <a:r>
              <a:rPr lang="en" sz="2000"/>
              <a:t>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Defining costs</a:t>
            </a:r>
            <a:endParaRPr/>
          </a:p>
        </p:txBody>
      </p:sp>
      <p:sp>
        <p:nvSpPr>
          <p:cNvPr id="118" name="Google Shape;118;p2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Resources</a:t>
            </a:r>
            <a:endParaRPr sz="2400">
              <a:solidFill>
                <a:srgbClr val="000000"/>
              </a:solidFill>
            </a:endParaRPr>
          </a:p>
          <a:p>
            <a:pPr indent="0" lvl="0" marL="0" rtl="0" algn="l">
              <a:spcBef>
                <a:spcPts val="1600"/>
              </a:spcBef>
              <a:spcAft>
                <a:spcPts val="0"/>
              </a:spcAft>
              <a:buNone/>
            </a:pPr>
            <a:r>
              <a:rPr lang="en" sz="2400">
                <a:solidFill>
                  <a:srgbClr val="000000"/>
                </a:solidFill>
              </a:rPr>
              <a:t>Time</a:t>
            </a:r>
            <a:endParaRPr sz="2400">
              <a:solidFill>
                <a:srgbClr val="000000"/>
              </a:solidFill>
            </a:endParaRPr>
          </a:p>
          <a:p>
            <a:pPr indent="0" lvl="0" marL="0" rtl="0" algn="l">
              <a:spcBef>
                <a:spcPts val="1600"/>
              </a:spcBef>
              <a:spcAft>
                <a:spcPts val="1600"/>
              </a:spcAft>
              <a:buNone/>
            </a:pPr>
            <a:r>
              <a:rPr lang="en" sz="2400">
                <a:solidFill>
                  <a:srgbClr val="000000"/>
                </a:solidFill>
              </a:rPr>
              <a:t>Opportunity Costs </a:t>
            </a:r>
            <a:endParaRPr sz="2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